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21"/>
  </p:notesMasterIdLst>
  <p:sldIdLst>
    <p:sldId id="256" r:id="rId3"/>
    <p:sldId id="271" r:id="rId4"/>
    <p:sldId id="270" r:id="rId5"/>
    <p:sldId id="272" r:id="rId6"/>
    <p:sldId id="274" r:id="rId7"/>
    <p:sldId id="275" r:id="rId8"/>
    <p:sldId id="276" r:id="rId9"/>
    <p:sldId id="257" r:id="rId10"/>
    <p:sldId id="342" r:id="rId11"/>
    <p:sldId id="277" r:id="rId12"/>
    <p:sldId id="278" r:id="rId13"/>
    <p:sldId id="343" r:id="rId14"/>
    <p:sldId id="345" r:id="rId15"/>
    <p:sldId id="344" r:id="rId16"/>
    <p:sldId id="346" r:id="rId17"/>
    <p:sldId id="347" r:id="rId18"/>
    <p:sldId id="273" r:id="rId19"/>
    <p:sldId id="268" r:id="rId20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Berto" userId="28569db372915c4d" providerId="LiveId" clId="{92FFE36A-A8A2-4241-BBA0-A798074A5929}"/>
    <pc:docChg chg="undo custSel modSld">
      <pc:chgData name="Federico Berto" userId="28569db372915c4d" providerId="LiveId" clId="{92FFE36A-A8A2-4241-BBA0-A798074A5929}" dt="2021-12-22T10:37:02.666" v="4" actId="1076"/>
      <pc:docMkLst>
        <pc:docMk/>
      </pc:docMkLst>
      <pc:sldChg chg="modSp mod">
        <pc:chgData name="Federico Berto" userId="28569db372915c4d" providerId="LiveId" clId="{92FFE36A-A8A2-4241-BBA0-A798074A5929}" dt="2021-12-22T10:37:02.666" v="4" actId="1076"/>
        <pc:sldMkLst>
          <pc:docMk/>
          <pc:sldMk cId="0" sldId="256"/>
        </pc:sldMkLst>
        <pc:spChg chg="mod">
          <ac:chgData name="Federico Berto" userId="28569db372915c4d" providerId="LiveId" clId="{92FFE36A-A8A2-4241-BBA0-A798074A5929}" dt="2021-12-22T10:36:58.341" v="3" actId="1076"/>
          <ac:spMkLst>
            <pc:docMk/>
            <pc:sldMk cId="0" sldId="256"/>
            <ac:spMk id="138" creationId="{00000000-0000-0000-0000-000000000000}"/>
          </ac:spMkLst>
        </pc:spChg>
        <pc:spChg chg="mod">
          <ac:chgData name="Federico Berto" userId="28569db372915c4d" providerId="LiveId" clId="{92FFE36A-A8A2-4241-BBA0-A798074A5929}" dt="2021-12-22T10:37:02.666" v="4" actId="1076"/>
          <ac:spMkLst>
            <pc:docMk/>
            <pc:sldMk cId="0" sldId="256"/>
            <ac:spMk id="139" creationId="{00000000-0000-0000-0000-000000000000}"/>
          </ac:spMkLst>
        </pc:spChg>
        <pc:spChg chg="mod">
          <ac:chgData name="Federico Berto" userId="28569db372915c4d" providerId="LiveId" clId="{92FFE36A-A8A2-4241-BBA0-A798074A5929}" dt="2021-12-22T10:36:52.632" v="1" actId="1076"/>
          <ac:spMkLst>
            <pc:docMk/>
            <pc:sldMk cId="0" sldId="256"/>
            <ac:spMk id="14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Hello everyone!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My name is Federico Berto and today I am going to present together with Chuanbo Hua our Final Project for this course: “Graph Collocation Networks for Partial Differential Equations”</a:t>
            </a:r>
            <a:endParaRPr/>
          </a:p>
        </p:txBody>
      </p:sp>
      <p:sp>
        <p:nvSpPr>
          <p:cNvPr id="136" name="Google Shape;1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305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2889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08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234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5521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2150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1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7736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56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250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71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7541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We get our motivation from the theory of Differential Equations which can be seen as the language of nature and play a prominent role in many disciplines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While classical approaches have been widely used, some of them can be extremely slow or even fail altogether to represent Partial Differential Equations (PDE) behavior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However, since many systems are naturally expressed as graphs, Graph Neural Networks can help to enhance the simulations!</a:t>
            </a: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45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842040" y="1247400"/>
            <a:ext cx="1050732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42040" y="1247400"/>
            <a:ext cx="1050732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gi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485040"/>
            <a:ext cx="12191760" cy="3726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6537960"/>
            <a:ext cx="12191760" cy="3315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8;p1" descr="SIL_logo-02.ep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1960" y="6535080"/>
            <a:ext cx="2889360" cy="37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 descr="KAIST_logo_tran_white.gif"/>
          <p:cNvPicPr preferRelativeResize="0"/>
          <p:nvPr/>
        </p:nvPicPr>
        <p:blipFill rotWithShape="1">
          <a:blip r:embed="rId15">
            <a:alphaModFix amt="80000"/>
          </a:blip>
          <a:srcRect b="33504"/>
          <a:stretch/>
        </p:blipFill>
        <p:spPr>
          <a:xfrm>
            <a:off x="8063280" y="6595920"/>
            <a:ext cx="806040" cy="14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8721720" y="6537960"/>
            <a:ext cx="2922120" cy="25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Industrial &amp; Systems Engineering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12191760" cy="6536880"/>
          </a:xfrm>
          <a:prstGeom prst="rect">
            <a:avLst/>
          </a:prstGeom>
          <a:solidFill>
            <a:srgbClr val="35363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6">
            <a:alphaModFix amt="10000"/>
          </a:blip>
          <a:srcRect/>
          <a:stretch/>
        </p:blipFill>
        <p:spPr>
          <a:xfrm>
            <a:off x="3609360" y="541440"/>
            <a:ext cx="4852440" cy="4852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>
          <a:xfrm>
            <a:off x="842040" y="1247400"/>
            <a:ext cx="1050732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11245320" y="6583680"/>
            <a:ext cx="360" cy="225360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7" name="Google Shape;17;p1"/>
          <p:cNvSpPr/>
          <p:nvPr/>
        </p:nvSpPr>
        <p:spPr>
          <a:xfrm>
            <a:off x="0" y="6519600"/>
            <a:ext cx="12191760" cy="33804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1" descr="SIL_logo-02.ep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1960" y="6535080"/>
            <a:ext cx="2889360" cy="37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 descr="KAIST_logo_tran_white.gif"/>
          <p:cNvPicPr preferRelativeResize="0"/>
          <p:nvPr/>
        </p:nvPicPr>
        <p:blipFill rotWithShape="1">
          <a:blip r:embed="rId15">
            <a:alphaModFix amt="80000"/>
          </a:blip>
          <a:srcRect b="33504"/>
          <a:stretch/>
        </p:blipFill>
        <p:spPr>
          <a:xfrm>
            <a:off x="8063280" y="6595920"/>
            <a:ext cx="806040" cy="148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/>
          <p:nvPr/>
        </p:nvSpPr>
        <p:spPr>
          <a:xfrm>
            <a:off x="8721720" y="6537960"/>
            <a:ext cx="2922120" cy="25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Industrial &amp; Systems Engineering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10532880" y="6537960"/>
            <a:ext cx="11696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0" y="6492240"/>
            <a:ext cx="12191760" cy="363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3;p1"/>
          <p:cNvCxnSpPr/>
          <p:nvPr/>
        </p:nvCxnSpPr>
        <p:spPr>
          <a:xfrm>
            <a:off x="11236680" y="6575040"/>
            <a:ext cx="360" cy="225360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6485040"/>
            <a:ext cx="12191760" cy="372600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0" y="6537960"/>
            <a:ext cx="12191760" cy="3315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14" descr="SIL_logo-02.ep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1960" y="6535080"/>
            <a:ext cx="2889360" cy="37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descr="KAIST_logo_tran_white.gif"/>
          <p:cNvPicPr preferRelativeResize="0"/>
          <p:nvPr/>
        </p:nvPicPr>
        <p:blipFill rotWithShape="1">
          <a:blip r:embed="rId15">
            <a:alphaModFix amt="80000"/>
          </a:blip>
          <a:srcRect b="33504"/>
          <a:stretch/>
        </p:blipFill>
        <p:spPr>
          <a:xfrm>
            <a:off x="8063280" y="6595920"/>
            <a:ext cx="806040" cy="148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8721720" y="6537960"/>
            <a:ext cx="2922120" cy="25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Industrial &amp; Systems Engineering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568800" y="10814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588240" y="748800"/>
            <a:ext cx="450000" cy="43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14"/>
          <p:cNvCxnSpPr/>
          <p:nvPr/>
        </p:nvCxnSpPr>
        <p:spPr>
          <a:xfrm>
            <a:off x="11245320" y="6583680"/>
            <a:ext cx="360" cy="225360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fberto@kaist.ac.k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1511570" y="1596920"/>
            <a:ext cx="9168619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FFFFFF"/>
                </a:solidFill>
              </a:rPr>
              <a:t>An Introduction to the Synergy of Deep Learning and Differential Equations</a:t>
            </a:r>
          </a:p>
        </p:txBody>
      </p:sp>
      <p:sp>
        <p:nvSpPr>
          <p:cNvPr id="139" name="Google Shape;139;p27"/>
          <p:cNvSpPr txBox="1"/>
          <p:nvPr/>
        </p:nvSpPr>
        <p:spPr>
          <a:xfrm>
            <a:off x="1339829" y="3754854"/>
            <a:ext cx="95121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00" b="0" i="0" u="none" strike="noStrike" cap="none" dirty="0"/>
            </a:br>
            <a:r>
              <a:rPr lang="en-US" sz="2300" i="1" dirty="0">
                <a:solidFill>
                  <a:srgbClr val="FFFFFF"/>
                </a:solidFill>
              </a:rPr>
              <a:t>Seminar</a:t>
            </a:r>
            <a:endParaRPr lang="en-US"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10532880" y="6537960"/>
            <a:ext cx="11696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6095880" y="4779360"/>
            <a:ext cx="6095520" cy="82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Presented by:  </a:t>
            </a:r>
            <a:r>
              <a:rPr lang="en-US" sz="2400" b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Federico Berto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Date:                 2021-1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2-19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B0CE9BB-D752-44C3-AF94-71C43AD9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372" y="725385"/>
            <a:ext cx="4261395" cy="74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Physics Informed Neural Networks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73450" y="1228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913350" y="100892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use Deep Learning to solve Differential Equations?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PINNs: Physics Informed Neural Networks[1]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913350" y="5054138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EAD7C-8FEB-4B99-8659-2529112C4454}"/>
              </a:ext>
            </a:extLst>
          </p:cNvPr>
          <p:cNvSpPr txBox="1"/>
          <p:nvPr/>
        </p:nvSpPr>
        <p:spPr>
          <a:xfrm>
            <a:off x="1046729" y="5673338"/>
            <a:ext cx="9020794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30000" dirty="0">
                <a:solidFill>
                  <a:srgbClr val="222222"/>
                </a:solidFill>
                <a:highlight>
                  <a:srgbClr val="FFFFFF"/>
                </a:highlight>
              </a:rPr>
              <a:t>[1] RAISSI, </a:t>
            </a:r>
            <a:r>
              <a:rPr lang="en-US" sz="1400" baseline="30000" dirty="0" err="1">
                <a:solidFill>
                  <a:srgbClr val="222222"/>
                </a:solidFill>
                <a:highlight>
                  <a:srgbClr val="FFFFFF"/>
                </a:highlight>
              </a:rPr>
              <a:t>Maziar</a:t>
            </a:r>
            <a:r>
              <a:rPr lang="en-US" sz="1400" baseline="30000" dirty="0">
                <a:solidFill>
                  <a:srgbClr val="222222"/>
                </a:solidFill>
                <a:highlight>
                  <a:srgbClr val="FFFFFF"/>
                </a:highlight>
              </a:rPr>
              <a:t>; PERDIKARIS, Paris; KARNIADAKIS, George E. Physics-informed neural networks: A deep learning framework for solving forward and inverse problems involving nonlinear partial differential equations. Journal of Computational Physics, 2019, 378: 686-707.</a:t>
            </a:r>
          </a:p>
        </p:txBody>
      </p:sp>
      <p:pic>
        <p:nvPicPr>
          <p:cNvPr id="8194" name="Picture 2" descr="Physics-informed neural networks. The left physics uninformed network... |  Download Scientific Diagram">
            <a:extLst>
              <a:ext uri="{FF2B5EF4-FFF2-40B4-BE49-F238E27FC236}">
                <a16:creationId xmlns:a16="http://schemas.microsoft.com/office/drawing/2014/main" id="{595F7CD3-68BC-481F-B795-345B7C8C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595" y="1848875"/>
            <a:ext cx="6518809" cy="326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1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 Networks Simulators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73450" y="1228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913350" y="100892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problems can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discretized in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mesh points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use Graphs Networks to model these interactions?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GNS: Graph-based Neural Simulators [1]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graph of neighboring particles is created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913350" y="5054138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48;p28">
            <a:extLst>
              <a:ext uri="{FF2B5EF4-FFF2-40B4-BE49-F238E27FC236}">
                <a16:creationId xmlns:a16="http://schemas.microsoft.com/office/drawing/2014/main" id="{C6E0876F-6044-4019-89F1-276B22036D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1" b="36019"/>
          <a:stretch/>
        </p:blipFill>
        <p:spPr>
          <a:xfrm>
            <a:off x="2340085" y="2557362"/>
            <a:ext cx="7511830" cy="23050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8E1D1-A873-4130-BAAF-B555A3C627FC}"/>
              </a:ext>
            </a:extLst>
          </p:cNvPr>
          <p:cNvSpPr txBox="1"/>
          <p:nvPr/>
        </p:nvSpPr>
        <p:spPr>
          <a:xfrm>
            <a:off x="615014" y="5790819"/>
            <a:ext cx="11137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[1] Sanchez-Gonzalez, Alvaro, et al. "Learning to simulate complex physics with graph networks." </a:t>
            </a:r>
            <a:r>
              <a:rPr 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International Conference on Machine Learning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. PMLR, 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5606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 Networks Simulators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73450" y="1228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913350" y="100892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GNS: Graph-based Neural Simulators [1]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also expand to mesh-based models [2]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913350" y="5054138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8E1D1-A873-4130-BAAF-B555A3C627FC}"/>
              </a:ext>
            </a:extLst>
          </p:cNvPr>
          <p:cNvSpPr txBox="1"/>
          <p:nvPr/>
        </p:nvSpPr>
        <p:spPr>
          <a:xfrm>
            <a:off x="615014" y="5790819"/>
            <a:ext cx="11137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[1] Sanchez-Gonzalez, Alvaro, et al. "Learning to simulate complex physics with graph networks." </a:t>
            </a:r>
            <a:r>
              <a:rPr 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International Conference on Machine Learning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. PMLR, 2020</a:t>
            </a:r>
            <a:endParaRPr lang="en-US" sz="1200" dirty="0"/>
          </a:p>
        </p:txBody>
      </p:sp>
      <p:sp>
        <p:nvSpPr>
          <p:cNvPr id="10" name="Google Shape;168;p29">
            <a:extLst>
              <a:ext uri="{FF2B5EF4-FFF2-40B4-BE49-F238E27FC236}">
                <a16:creationId xmlns:a16="http://schemas.microsoft.com/office/drawing/2014/main" id="{A61C2E02-3C4E-47FE-9FB7-E45B9BAE90AF}"/>
              </a:ext>
            </a:extLst>
          </p:cNvPr>
          <p:cNvSpPr txBox="1"/>
          <p:nvPr/>
        </p:nvSpPr>
        <p:spPr>
          <a:xfrm>
            <a:off x="674966" y="6017759"/>
            <a:ext cx="901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C358B-8AA3-4EA2-867B-0DEFFC75FAB5}"/>
              </a:ext>
            </a:extLst>
          </p:cNvPr>
          <p:cNvSpPr txBox="1"/>
          <p:nvPr/>
        </p:nvSpPr>
        <p:spPr>
          <a:xfrm>
            <a:off x="615014" y="6041679"/>
            <a:ext cx="11137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[2] Pfaff, Tobias, et al. "Learning mesh-based simulation with graph networks." </a:t>
            </a:r>
            <a:r>
              <a:rPr 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International Conference on Learning Representations. 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ICLR, 2021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B9461-06AA-4494-B5BE-8026C787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77" y="2155757"/>
            <a:ext cx="4909213" cy="276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CF8F8-293E-4F88-AB80-A853CDB53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199" y="2155756"/>
            <a:ext cx="4895451" cy="27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7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Latest Advances: Blazing Fast Weather Simulation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73450" y="1228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49" name="Google Shape;149;p28"/>
          <p:cNvSpPr/>
          <p:nvPr/>
        </p:nvSpPr>
        <p:spPr>
          <a:xfrm>
            <a:off x="913350" y="100892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Deepmind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has created a weather model which is thousand of times faster than numerical simulations [1]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Yet, it can </a:t>
            </a: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forecast weather almost perfectly!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913350" y="5054138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8E1D1-A873-4130-BAAF-B555A3C627FC}"/>
              </a:ext>
            </a:extLst>
          </p:cNvPr>
          <p:cNvSpPr txBox="1"/>
          <p:nvPr/>
        </p:nvSpPr>
        <p:spPr>
          <a:xfrm>
            <a:off x="615014" y="5790819"/>
            <a:ext cx="11137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[1] RAVURI, Suman, et al. Skillful Precipitation Nowcasting using Deep Generative Models of Radar. </a:t>
            </a:r>
            <a:r>
              <a:rPr 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arXiv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preprint arXiv:2104.00954, 2021. </a:t>
            </a:r>
            <a:endParaRPr lang="en-US" sz="1200" dirty="0"/>
          </a:p>
        </p:txBody>
      </p:sp>
      <p:sp>
        <p:nvSpPr>
          <p:cNvPr id="10" name="Google Shape;168;p29">
            <a:extLst>
              <a:ext uri="{FF2B5EF4-FFF2-40B4-BE49-F238E27FC236}">
                <a16:creationId xmlns:a16="http://schemas.microsoft.com/office/drawing/2014/main" id="{A61C2E02-3C4E-47FE-9FB7-E45B9BAE90AF}"/>
              </a:ext>
            </a:extLst>
          </p:cNvPr>
          <p:cNvSpPr txBox="1"/>
          <p:nvPr/>
        </p:nvSpPr>
        <p:spPr>
          <a:xfrm>
            <a:off x="674966" y="6017759"/>
            <a:ext cx="901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37580-68FD-41F8-8B8C-BC1A78B1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51" y="1678310"/>
            <a:ext cx="3387315" cy="369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DBAA9-6E4F-4A15-8B8B-8875BBE0B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169" y="2740812"/>
            <a:ext cx="3492679" cy="1003352"/>
          </a:xfrm>
          <a:prstGeom prst="rect">
            <a:avLst/>
          </a:prstGeom>
        </p:spPr>
      </p:pic>
      <p:sp>
        <p:nvSpPr>
          <p:cNvPr id="16" name="Google Shape;154;p28">
            <a:extLst>
              <a:ext uri="{FF2B5EF4-FFF2-40B4-BE49-F238E27FC236}">
                <a16:creationId xmlns:a16="http://schemas.microsoft.com/office/drawing/2014/main" id="{E0D3F31A-72DF-4C49-BCF5-D9C09428F02F}"/>
              </a:ext>
            </a:extLst>
          </p:cNvPr>
          <p:cNvSpPr txBox="1"/>
          <p:nvPr/>
        </p:nvSpPr>
        <p:spPr>
          <a:xfrm>
            <a:off x="1822830" y="3698902"/>
            <a:ext cx="350124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Radar model in differential form</a:t>
            </a:r>
            <a:endParaRPr sz="1300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5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 err="1">
                <a:latin typeface="Calibri"/>
                <a:ea typeface="Calibri"/>
                <a:cs typeface="Calibri"/>
                <a:sym typeface="Calibri"/>
              </a:rPr>
              <a:t>Hypersolvers</a:t>
            </a: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: Best of Both Worlds?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73450" y="1228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-844198" y="-46361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913350" y="5054138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68;p29">
            <a:extLst>
              <a:ext uri="{FF2B5EF4-FFF2-40B4-BE49-F238E27FC236}">
                <a16:creationId xmlns:a16="http://schemas.microsoft.com/office/drawing/2014/main" id="{A61C2E02-3C4E-47FE-9FB7-E45B9BAE90AF}"/>
              </a:ext>
            </a:extLst>
          </p:cNvPr>
          <p:cNvSpPr txBox="1"/>
          <p:nvPr/>
        </p:nvSpPr>
        <p:spPr>
          <a:xfrm>
            <a:off x="674966" y="6017759"/>
            <a:ext cx="901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C358B-8AA3-4EA2-867B-0DEFFC75FAB5}"/>
              </a:ext>
            </a:extLst>
          </p:cNvPr>
          <p:cNvSpPr txBox="1"/>
          <p:nvPr/>
        </p:nvSpPr>
        <p:spPr>
          <a:xfrm>
            <a:off x="615014" y="6041679"/>
            <a:ext cx="11137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[1] Poli M, </a:t>
            </a:r>
            <a:r>
              <a:rPr 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Massaroli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S, Yamashita A, Asama H, Park J. </a:t>
            </a:r>
            <a:r>
              <a:rPr 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Hypersolvers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: Toward fast continuous-depth models. </a:t>
            </a:r>
            <a:r>
              <a:rPr 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NeurIPS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2020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237E6-6824-41B4-8208-BD0C83076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76"/>
          <a:stretch/>
        </p:blipFill>
        <p:spPr>
          <a:xfrm>
            <a:off x="1955106" y="4058751"/>
            <a:ext cx="6850597" cy="789827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23ACD40A-AE95-40BE-B72B-77C6A415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305" y="1695344"/>
            <a:ext cx="2095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9;p28">
            <a:extLst>
              <a:ext uri="{FF2B5EF4-FFF2-40B4-BE49-F238E27FC236}">
                <a16:creationId xmlns:a16="http://schemas.microsoft.com/office/drawing/2014/main" id="{384957E8-475A-4E22-8309-378543267D7C}"/>
              </a:ext>
            </a:extLst>
          </p:cNvPr>
          <p:cNvSpPr/>
          <p:nvPr/>
        </p:nvSpPr>
        <p:spPr>
          <a:xfrm>
            <a:off x="913350" y="100892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When solving Differential Equations numerically, we need to take </a:t>
            </a:r>
            <a:r>
              <a:rPr lang="en-US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integration steps</a:t>
            </a: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For each integration step, we have a </a:t>
            </a:r>
            <a:r>
              <a:rPr lang="en-US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discretization error</a:t>
            </a:r>
            <a:endParaRPr lang="en-US"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49;p28">
            <a:extLst>
              <a:ext uri="{FF2B5EF4-FFF2-40B4-BE49-F238E27FC236}">
                <a16:creationId xmlns:a16="http://schemas.microsoft.com/office/drawing/2014/main" id="{BA0B5BD3-8838-4159-BB44-8D6399B339EE}"/>
              </a:ext>
            </a:extLst>
          </p:cNvPr>
          <p:cNvSpPr/>
          <p:nvPr/>
        </p:nvSpPr>
        <p:spPr>
          <a:xfrm>
            <a:off x="1001219" y="3400863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Hypersolvers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: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we can learn to</a:t>
            </a:r>
            <a:r>
              <a:rPr lang="en-US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correct this error </a:t>
            </a: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[1]</a:t>
            </a:r>
            <a:endParaRPr lang="en-US" sz="1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49;p28">
            <a:extLst>
              <a:ext uri="{FF2B5EF4-FFF2-40B4-BE49-F238E27FC236}">
                <a16:creationId xmlns:a16="http://schemas.microsoft.com/office/drawing/2014/main" id="{824997B7-4339-4077-B303-162EE8A897D0}"/>
              </a:ext>
            </a:extLst>
          </p:cNvPr>
          <p:cNvSpPr/>
          <p:nvPr/>
        </p:nvSpPr>
        <p:spPr>
          <a:xfrm>
            <a:off x="913350" y="5291112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i="0" u="none" strike="noStrike" cap="none" dirty="0">
                <a:latin typeface="Arial"/>
                <a:ea typeface="Arial"/>
                <a:cs typeface="Arial"/>
                <a:sym typeface="Arial"/>
              </a:rPr>
              <a:t>The error </a:t>
            </a:r>
            <a:r>
              <a:rPr lang="en-US" sz="1800" dirty="0"/>
              <a:t>has </a:t>
            </a:r>
            <a:r>
              <a:rPr lang="en-US" sz="1800" i="1" dirty="0"/>
              <a:t>theoretical bounds, </a:t>
            </a:r>
            <a:r>
              <a:rPr lang="en-US" sz="1800" dirty="0"/>
              <a:t>which is very important in practice </a:t>
            </a:r>
            <a:endParaRPr lang="en-US" sz="180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3AE40-DBDA-4BC3-A73F-D35A7C8062EB}"/>
              </a:ext>
            </a:extLst>
          </p:cNvPr>
          <p:cNvSpPr/>
          <p:nvPr/>
        </p:nvSpPr>
        <p:spPr>
          <a:xfrm>
            <a:off x="5849257" y="3908509"/>
            <a:ext cx="2315029" cy="967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8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 err="1">
                <a:latin typeface="Calibri"/>
                <a:ea typeface="Calibri"/>
                <a:cs typeface="Calibri"/>
                <a:sym typeface="Calibri"/>
              </a:rPr>
              <a:t>Hypersolvers</a:t>
            </a: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: an Application to Control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73450" y="1228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-844198" y="-46361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913350" y="5054138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68;p29">
            <a:extLst>
              <a:ext uri="{FF2B5EF4-FFF2-40B4-BE49-F238E27FC236}">
                <a16:creationId xmlns:a16="http://schemas.microsoft.com/office/drawing/2014/main" id="{A61C2E02-3C4E-47FE-9FB7-E45B9BAE90AF}"/>
              </a:ext>
            </a:extLst>
          </p:cNvPr>
          <p:cNvSpPr txBox="1"/>
          <p:nvPr/>
        </p:nvSpPr>
        <p:spPr>
          <a:xfrm>
            <a:off x="674966" y="6017759"/>
            <a:ext cx="901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C358B-8AA3-4EA2-867B-0DEFFC75FAB5}"/>
              </a:ext>
            </a:extLst>
          </p:cNvPr>
          <p:cNvSpPr txBox="1"/>
          <p:nvPr/>
        </p:nvSpPr>
        <p:spPr>
          <a:xfrm>
            <a:off x="615014" y="6041679"/>
            <a:ext cx="11137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[1] Berto, Federico, et al. Neural Solvers for Fast and Accurate Numerical Optimal Control. </a:t>
            </a:r>
            <a:r>
              <a:rPr 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NeurIPS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DLDE Workshop, 2021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E7A67-FC01-4623-9702-118DA469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33" y="1652920"/>
            <a:ext cx="8563703" cy="3805433"/>
          </a:xfrm>
          <a:prstGeom prst="rect">
            <a:avLst/>
          </a:prstGeom>
        </p:spPr>
      </p:pic>
      <p:sp>
        <p:nvSpPr>
          <p:cNvPr id="19" name="Google Shape;149;p28">
            <a:extLst>
              <a:ext uri="{FF2B5EF4-FFF2-40B4-BE49-F238E27FC236}">
                <a16:creationId xmlns:a16="http://schemas.microsoft.com/office/drawing/2014/main" id="{70A5A030-A2EA-4D74-9F81-8EA81CD9CF58}"/>
              </a:ext>
            </a:extLst>
          </p:cNvPr>
          <p:cNvSpPr/>
          <p:nvPr/>
        </p:nvSpPr>
        <p:spPr>
          <a:xfrm>
            <a:off x="833571" y="976048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i="0" u="none" strike="noStrike" cap="none" dirty="0">
                <a:latin typeface="Arial"/>
                <a:ea typeface="Arial"/>
                <a:cs typeface="Arial"/>
                <a:sym typeface="Arial"/>
              </a:rPr>
              <a:t>We can apply the idea to </a:t>
            </a:r>
            <a:r>
              <a:rPr lang="en-US" sz="1800" b="1" i="0" u="none" strike="noStrike" cap="none" dirty="0">
                <a:latin typeface="Arial"/>
                <a:ea typeface="Arial"/>
                <a:cs typeface="Arial"/>
                <a:sym typeface="Arial"/>
              </a:rPr>
              <a:t>speed up</a:t>
            </a:r>
            <a:r>
              <a:rPr lang="en-US" sz="1800" i="0" u="none" strike="noStrike" cap="none" dirty="0">
                <a:latin typeface="Arial"/>
                <a:ea typeface="Arial"/>
                <a:cs typeface="Arial"/>
                <a:sym typeface="Arial"/>
              </a:rPr>
              <a:t> optimal control! [1]</a:t>
            </a:r>
          </a:p>
        </p:txBody>
      </p:sp>
    </p:spTree>
    <p:extLst>
      <p:ext uri="{BB962C8B-B14F-4D97-AF65-F5344CB8AC3E}">
        <p14:creationId xmlns:p14="http://schemas.microsoft.com/office/powerpoint/2010/main" val="335252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/>
              <a:t>Conclusion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73450" y="1228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913350" y="100892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Differential equations describe the reality around us</a:t>
            </a: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Differential Equations and Deep Learning are deeply intertwined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Deep Learning to simulate and learn the world we live in!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5975A-FA44-4EB1-B1BB-4ADB72B1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15" y="2745725"/>
            <a:ext cx="5849305" cy="32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28">
            <a:extLst>
              <a:ext uri="{FF2B5EF4-FFF2-40B4-BE49-F238E27FC236}">
                <a16:creationId xmlns:a16="http://schemas.microsoft.com/office/drawing/2014/main" id="{8F008CDA-563C-4024-B3E8-95555E05D393}"/>
              </a:ext>
            </a:extLst>
          </p:cNvPr>
          <p:cNvSpPr/>
          <p:nvPr/>
        </p:nvSpPr>
        <p:spPr>
          <a:xfrm>
            <a:off x="2694649" y="2178724"/>
            <a:ext cx="5719019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143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i="1" dirty="0"/>
              <a:t>“</a:t>
            </a:r>
            <a:r>
              <a:rPr lang="en-US" sz="1800" b="0" i="1" u="none" strike="noStrike" cap="none" dirty="0">
                <a:latin typeface="Arial"/>
                <a:ea typeface="Arial"/>
                <a:cs typeface="Arial"/>
                <a:sym typeface="Arial"/>
              </a:rPr>
              <a:t>Differential equations won't help you much in the design of airplanes — not yet, anyhow.”</a:t>
            </a:r>
          </a:p>
          <a:p>
            <a:pPr marL="1143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i="1" dirty="0"/>
          </a:p>
          <a:p>
            <a:pPr marL="114300"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100" b="0" i="1" u="none" strike="noStrike" cap="none" dirty="0">
                <a:latin typeface="Arial"/>
                <a:ea typeface="Arial"/>
                <a:cs typeface="Arial"/>
                <a:sym typeface="Arial"/>
              </a:rPr>
              <a:t>Nevil Shute, British Aeronautical Engineer, 1923</a:t>
            </a:r>
            <a:endParaRPr lang="en-US" sz="1800" b="0" i="1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91;p38">
            <a:extLst>
              <a:ext uri="{FF2B5EF4-FFF2-40B4-BE49-F238E27FC236}">
                <a16:creationId xmlns:a16="http://schemas.microsoft.com/office/drawing/2014/main" id="{66C4E1D2-FCC2-41AD-8CBE-0BAB4A564D7A}"/>
              </a:ext>
            </a:extLst>
          </p:cNvPr>
          <p:cNvSpPr txBox="1"/>
          <p:nvPr/>
        </p:nvSpPr>
        <p:spPr>
          <a:xfrm>
            <a:off x="0" y="93600"/>
            <a:ext cx="105153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/>
              <a:t>A Final Quote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Nevil Shute - Wikipedia">
            <a:extLst>
              <a:ext uri="{FF2B5EF4-FFF2-40B4-BE49-F238E27FC236}">
                <a16:creationId xmlns:a16="http://schemas.microsoft.com/office/drawing/2014/main" id="{B6C80622-8EC5-43FA-A3A3-37CA6D9D4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181" y="1603100"/>
            <a:ext cx="1466726" cy="240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409B42-3EDC-445B-B5DD-609386C7D8E3}"/>
              </a:ext>
            </a:extLst>
          </p:cNvPr>
          <p:cNvSpPr txBox="1"/>
          <p:nvPr/>
        </p:nvSpPr>
        <p:spPr>
          <a:xfrm>
            <a:off x="1268680" y="5161832"/>
            <a:ext cx="9654640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After a 100 years, the time has come to design airplanes 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140864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/>
        </p:nvSpPr>
        <p:spPr>
          <a:xfrm>
            <a:off x="760115" y="372781"/>
            <a:ext cx="10507200" cy="23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Thanks for your attention</a:t>
            </a:r>
            <a:endParaRPr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10532880" y="6537960"/>
            <a:ext cx="11696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3048305" y="4205885"/>
            <a:ext cx="60954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Federico Berto</a:t>
            </a: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fberto@kaist.ac.kr</a:t>
            </a:r>
            <a:endParaRPr lang="en-US" b="0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2739900" y="2916579"/>
            <a:ext cx="67122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not hesitate to contact us for any doubts or ideas!</a:t>
            </a:r>
            <a:endParaRPr sz="2200" b="0" i="1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">
            <a:off x="5913650" y="4845535"/>
            <a:ext cx="364700" cy="3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4DC8DF9-607B-4F66-8212-5E13BAA1D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372" y="725385"/>
            <a:ext cx="4261395" cy="74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/>
              <a:t>Motivation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73450" y="1228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913350" y="100892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Differential equations are the 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language of nature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Prominent role in many disciplines including engineering, physics, economics, and biology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l="-13688" t="4126" b="10080"/>
          <a:stretch/>
        </p:blipFill>
        <p:spPr>
          <a:xfrm>
            <a:off x="6384378" y="4165951"/>
            <a:ext cx="4065547" cy="108338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7085630" y="5537787"/>
            <a:ext cx="2934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Biology: Spike protein transformation in Covid-19</a:t>
            </a:r>
            <a:endParaRPr sz="1300" i="1" dirty="0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288" y="1890948"/>
            <a:ext cx="1756324" cy="134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2073450" y="3139422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Engineering: Structural analysis with finite element method</a:t>
            </a:r>
            <a:endParaRPr sz="1300" i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947EF-1C9C-4B1F-909A-7E5E10E8C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315" y="1968214"/>
            <a:ext cx="381000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31BA53-E4BB-425B-A8DD-B66136E87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794" y="4153786"/>
            <a:ext cx="2356403" cy="1384001"/>
          </a:xfrm>
          <a:prstGeom prst="rect">
            <a:avLst/>
          </a:prstGeom>
        </p:spPr>
      </p:pic>
      <p:sp>
        <p:nvSpPr>
          <p:cNvPr id="15" name="Google Shape;154;p28">
            <a:extLst>
              <a:ext uri="{FF2B5EF4-FFF2-40B4-BE49-F238E27FC236}">
                <a16:creationId xmlns:a16="http://schemas.microsoft.com/office/drawing/2014/main" id="{64A3B2F3-3D7A-4658-A90A-45EBA4998F58}"/>
              </a:ext>
            </a:extLst>
          </p:cNvPr>
          <p:cNvSpPr txBox="1"/>
          <p:nvPr/>
        </p:nvSpPr>
        <p:spPr>
          <a:xfrm>
            <a:off x="6767094" y="3264260"/>
            <a:ext cx="30000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Physics: universe expansion</a:t>
            </a:r>
            <a:endParaRPr sz="1300" i="1" dirty="0">
              <a:solidFill>
                <a:schemeClr val="dk1"/>
              </a:solidFill>
            </a:endParaRPr>
          </a:p>
        </p:txBody>
      </p:sp>
      <p:sp>
        <p:nvSpPr>
          <p:cNvPr id="16" name="Google Shape;154;p28">
            <a:extLst>
              <a:ext uri="{FF2B5EF4-FFF2-40B4-BE49-F238E27FC236}">
                <a16:creationId xmlns:a16="http://schemas.microsoft.com/office/drawing/2014/main" id="{A0EA0587-B24C-4728-9B71-CF924AE91C4D}"/>
              </a:ext>
            </a:extLst>
          </p:cNvPr>
          <p:cNvSpPr txBox="1"/>
          <p:nvPr/>
        </p:nvSpPr>
        <p:spPr>
          <a:xfrm>
            <a:off x="1962996" y="5537787"/>
            <a:ext cx="3000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dk1"/>
                </a:solidFill>
              </a:rPr>
              <a:t>Finance: Black Scholes </a:t>
            </a:r>
            <a:r>
              <a:rPr lang="en-US" sz="1600" i="1" dirty="0">
                <a:solidFill>
                  <a:schemeClr val="dk1"/>
                </a:solidFill>
              </a:rPr>
              <a:t>pricing</a:t>
            </a:r>
            <a:r>
              <a:rPr lang="en-US" i="1" dirty="0">
                <a:solidFill>
                  <a:schemeClr val="dk1"/>
                </a:solidFill>
              </a:rPr>
              <a:t> model</a:t>
            </a:r>
            <a:endParaRPr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52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What is a Differential Equation?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913350" y="1308446"/>
            <a:ext cx="931869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A function that takes as input the spatial or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spatio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-temporal coordinates x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and, optionally, derivatives of the 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unknown Φ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with respect to these coordinates</a:t>
            </a:r>
          </a:p>
        </p:txBody>
      </p:sp>
      <p:sp>
        <p:nvSpPr>
          <p:cNvPr id="149" name="Google Shape;149;p28"/>
          <p:cNvSpPr/>
          <p:nvPr/>
        </p:nvSpPr>
        <p:spPr>
          <a:xfrm>
            <a:off x="913350" y="100892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5C6A4-DB48-4398-8AE8-8C46D5086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34" y="2156573"/>
            <a:ext cx="6386898" cy="66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BCC34-252E-4F92-9279-D776E5493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65"/>
          <a:stretch/>
        </p:blipFill>
        <p:spPr>
          <a:xfrm>
            <a:off x="2970044" y="4046735"/>
            <a:ext cx="2177145" cy="774888"/>
          </a:xfrm>
          <a:prstGeom prst="rect">
            <a:avLst/>
          </a:prstGeom>
        </p:spPr>
      </p:pic>
      <p:sp>
        <p:nvSpPr>
          <p:cNvPr id="19" name="Google Shape;148;p28">
            <a:extLst>
              <a:ext uri="{FF2B5EF4-FFF2-40B4-BE49-F238E27FC236}">
                <a16:creationId xmlns:a16="http://schemas.microsoft.com/office/drawing/2014/main" id="{7D8EA499-465A-4986-866D-A2876545DB89}"/>
              </a:ext>
            </a:extLst>
          </p:cNvPr>
          <p:cNvSpPr txBox="1"/>
          <p:nvPr/>
        </p:nvSpPr>
        <p:spPr>
          <a:xfrm>
            <a:off x="913350" y="3454287"/>
            <a:ext cx="629053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An example from physics</a:t>
            </a:r>
          </a:p>
        </p:txBody>
      </p:sp>
      <p:sp>
        <p:nvSpPr>
          <p:cNvPr id="22" name="Google Shape;154;p28">
            <a:extLst>
              <a:ext uri="{FF2B5EF4-FFF2-40B4-BE49-F238E27FC236}">
                <a16:creationId xmlns:a16="http://schemas.microsoft.com/office/drawing/2014/main" id="{79CC6F61-E1CD-4C20-9943-18EDADA2C484}"/>
              </a:ext>
            </a:extLst>
          </p:cNvPr>
          <p:cNvSpPr txBox="1"/>
          <p:nvPr/>
        </p:nvSpPr>
        <p:spPr>
          <a:xfrm>
            <a:off x="2558616" y="4899761"/>
            <a:ext cx="30000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Helmoltz</a:t>
            </a:r>
            <a:r>
              <a:rPr lang="en-US" sz="1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Wave Equation</a:t>
            </a:r>
            <a:endParaRPr sz="1300" i="1" dirty="0">
              <a:solidFill>
                <a:schemeClr val="dk1"/>
              </a:solidFill>
            </a:endParaRPr>
          </a:p>
        </p:txBody>
      </p:sp>
      <p:sp>
        <p:nvSpPr>
          <p:cNvPr id="23" name="Google Shape;154;p28">
            <a:extLst>
              <a:ext uri="{FF2B5EF4-FFF2-40B4-BE49-F238E27FC236}">
                <a16:creationId xmlns:a16="http://schemas.microsoft.com/office/drawing/2014/main" id="{B5B8337F-6A8E-49B5-BBAC-09A20B0592EA}"/>
              </a:ext>
            </a:extLst>
          </p:cNvPr>
          <p:cNvSpPr txBox="1"/>
          <p:nvPr/>
        </p:nvSpPr>
        <p:spPr>
          <a:xfrm>
            <a:off x="3043108" y="2768700"/>
            <a:ext cx="5059178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Implicit Formulation of a Differential Equation</a:t>
            </a:r>
            <a:endParaRPr sz="1300" i="1" dirty="0">
              <a:solidFill>
                <a:schemeClr val="dk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D83BEC-535C-4026-A57F-D8FDBABAC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499" y="3525586"/>
            <a:ext cx="3156091" cy="23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A More Familiar Example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Google Shape;148;p28"/>
              <p:cNvSpPr txBox="1"/>
              <p:nvPr/>
            </p:nvSpPr>
            <p:spPr>
              <a:xfrm>
                <a:off x="913350" y="1371942"/>
                <a:ext cx="4608676" cy="40662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000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Second Newton’s law:</a:t>
                </a:r>
              </a:p>
              <a:p>
                <a: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Calibri"/>
                  <a:buChar char="●"/>
                </a:pPr>
                <a:endParaRPr lang="en-US" sz="18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𝐹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𝑚𝑎</m:t>
                      </m:r>
                    </m:oMath>
                  </m:oMathPara>
                </a14:m>
                <a:endParaRPr lang="en-US" sz="18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endParaRPr lang="en-US" sz="18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000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i="1" dirty="0">
                    <a:latin typeface="Calibri"/>
                    <a:ea typeface="Calibri"/>
                    <a:cs typeface="Calibri"/>
                    <a:sym typeface="Calibri"/>
                  </a:rPr>
                  <a:t>Acceleration is the second derivative of the position! </a:t>
                </a:r>
              </a:p>
              <a:p>
                <a:pPr marL="4000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So this becomes:</a:t>
                </a:r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𝐹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𝑚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b="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endParaRPr lang="en-US" sz="1800" b="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In the </a:t>
                </a:r>
                <a:r>
                  <a:rPr lang="en-US" sz="1800" i="1" dirty="0">
                    <a:latin typeface="Calibri"/>
                    <a:ea typeface="Calibri"/>
                    <a:cs typeface="Calibri"/>
                    <a:sym typeface="Calibri"/>
                  </a:rPr>
                  <a:t>implicit (equation=0) </a:t>
                </a:r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form:</a:t>
                </a:r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𝐹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−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𝑚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=0</m:t>
                      </m:r>
                    </m:oMath>
                  </m:oMathPara>
                </a14:m>
                <a:endParaRPr lang="en-US" sz="1800" b="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endParaRPr lang="en-US" sz="18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48" name="Google Shape;148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50" y="1371942"/>
                <a:ext cx="4608676" cy="4066211"/>
              </a:xfrm>
              <a:prstGeom prst="rect">
                <a:avLst/>
              </a:prstGeom>
              <a:blipFill>
                <a:blip r:embed="rId3"/>
                <a:stretch>
                  <a:fillRect r="-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Google Shape;149;p28"/>
          <p:cNvSpPr/>
          <p:nvPr/>
        </p:nvSpPr>
        <p:spPr>
          <a:xfrm>
            <a:off x="913350" y="100892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5033D-0CAD-498C-8B06-4F61B0E202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49"/>
          <a:stretch/>
        </p:blipFill>
        <p:spPr>
          <a:xfrm>
            <a:off x="6039900" y="1891559"/>
            <a:ext cx="5238750" cy="2042556"/>
          </a:xfrm>
          <a:prstGeom prst="rect">
            <a:avLst/>
          </a:prstGeom>
        </p:spPr>
      </p:pic>
      <p:sp>
        <p:nvSpPr>
          <p:cNvPr id="15" name="Google Shape;154;p28">
            <a:extLst>
              <a:ext uri="{FF2B5EF4-FFF2-40B4-BE49-F238E27FC236}">
                <a16:creationId xmlns:a16="http://schemas.microsoft.com/office/drawing/2014/main" id="{F08EFDFA-2549-4A70-8F53-377225BE1C42}"/>
              </a:ext>
            </a:extLst>
          </p:cNvPr>
          <p:cNvSpPr txBox="1"/>
          <p:nvPr/>
        </p:nvSpPr>
        <p:spPr>
          <a:xfrm>
            <a:off x="6438407" y="4057342"/>
            <a:ext cx="350124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Massive object subject to a force</a:t>
            </a:r>
            <a:endParaRPr sz="1300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3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Backpropagation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913349" y="985173"/>
            <a:ext cx="964381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Deep Learning is deeply intertwined with Differential Equations with the 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backpropagation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3455382" y="3568057"/>
            <a:ext cx="4943606" cy="512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AF9FCDE-A266-47A5-A3E7-84FD0C3C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13" y="2120330"/>
            <a:ext cx="31432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9D18304-7672-470B-B788-047B4E3D2D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50" y="2065131"/>
            <a:ext cx="5168859" cy="191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7CB540-4B36-4406-BDD3-369F146745F6}"/>
              </a:ext>
            </a:extLst>
          </p:cNvPr>
          <p:cNvSpPr txBox="1"/>
          <p:nvPr/>
        </p:nvSpPr>
        <p:spPr>
          <a:xfrm>
            <a:off x="913349" y="4618784"/>
            <a:ext cx="36705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We use information of the 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gradients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to update a network parameters!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5DC2A-3D1A-4140-AA3B-46E64651D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613" y="4198591"/>
            <a:ext cx="2686050" cy="1547165"/>
          </a:xfrm>
          <a:prstGeom prst="rect">
            <a:avLst/>
          </a:prstGeom>
        </p:spPr>
      </p:pic>
      <p:sp>
        <p:nvSpPr>
          <p:cNvPr id="16" name="Google Shape;154;p28">
            <a:extLst>
              <a:ext uri="{FF2B5EF4-FFF2-40B4-BE49-F238E27FC236}">
                <a16:creationId xmlns:a16="http://schemas.microsoft.com/office/drawing/2014/main" id="{C676EC28-0510-4FB7-AB6F-9F89CDD35C97}"/>
              </a:ext>
            </a:extLst>
          </p:cNvPr>
          <p:cNvSpPr txBox="1"/>
          <p:nvPr/>
        </p:nvSpPr>
        <p:spPr>
          <a:xfrm>
            <a:off x="7321013" y="5636258"/>
            <a:ext cx="350124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Gradient descent in 2 dimensions</a:t>
            </a:r>
            <a:endParaRPr sz="1300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26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Neural </a:t>
            </a: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Ordinary Differential Equation</a:t>
            </a:r>
            <a:r>
              <a:rPr lang="en-US" sz="2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913349" y="985173"/>
            <a:ext cx="964381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ResNet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[1] have </a:t>
            </a:r>
            <a:r>
              <a:rPr lang="en-US" sz="1800" i="1" dirty="0">
                <a:latin typeface="Calibri"/>
                <a:ea typeface="Calibri"/>
                <a:cs typeface="Calibri"/>
                <a:sym typeface="Calibri"/>
              </a:rPr>
              <a:t>skip connections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between layers</a:t>
            </a:r>
            <a:endParaRPr lang="en-US" sz="18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3455382" y="3568057"/>
            <a:ext cx="4943606" cy="512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7CB540-4B36-4406-BDD3-369F146745F6}"/>
                  </a:ext>
                </a:extLst>
              </p:cNvPr>
              <p:cNvSpPr txBox="1"/>
              <p:nvPr/>
            </p:nvSpPr>
            <p:spPr>
              <a:xfrm>
                <a:off x="990537" y="4373428"/>
                <a:ext cx="8901607" cy="1269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000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We can build Neural Ordinary Differential Equations [2](Neural ODEs)!</a:t>
                </a:r>
              </a:p>
              <a:p>
                <a:pPr marL="4000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Networks tied to numerical solver with inference model:</a:t>
                </a:r>
              </a:p>
              <a:p>
                <a:pPr marL="114300" lvl="2"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𝑇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+</m:t>
                      </m:r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8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7CB540-4B36-4406-BDD3-369F14674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37" y="4373428"/>
                <a:ext cx="8901607" cy="1269258"/>
              </a:xfrm>
              <a:prstGeom prst="rect">
                <a:avLst/>
              </a:prstGeom>
              <a:blipFill>
                <a:blip r:embed="rId3"/>
                <a:stretch>
                  <a:fillRect t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Resnet Block Explanation with a Terminology Deep Dive | by Mahesh Khatri |  Medium">
            <a:extLst>
              <a:ext uri="{FF2B5EF4-FFF2-40B4-BE49-F238E27FC236}">
                <a16:creationId xmlns:a16="http://schemas.microsoft.com/office/drawing/2014/main" id="{9DF0B9FC-F08F-4E79-9399-1D4A64D90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3"/>
          <a:stretch/>
        </p:blipFill>
        <p:spPr bwMode="auto">
          <a:xfrm>
            <a:off x="907074" y="1797359"/>
            <a:ext cx="4267200" cy="20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FF0F1-6323-4C87-9C93-90B281B15355}"/>
                  </a:ext>
                </a:extLst>
              </p:cNvPr>
              <p:cNvSpPr txBox="1"/>
              <p:nvPr/>
            </p:nvSpPr>
            <p:spPr>
              <a:xfrm>
                <a:off x="5673038" y="1989970"/>
                <a:ext cx="6136574" cy="2280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r>
                  <a:rPr lang="en-US" sz="1800" b="0" i="1" dirty="0">
                    <a:latin typeface="Cambria Math" panose="02040503050406030204" pitchFamily="18" charset="0"/>
                    <a:ea typeface="Calibri"/>
                    <a:cs typeface="Calibri"/>
                    <a:sym typeface="Calibri"/>
                  </a:rPr>
                  <a:t>Residual connection</a:t>
                </a:r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+1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</m:oMath>
                  </m:oMathPara>
                </a14:m>
                <a:endParaRPr lang="en-US" sz="1800" b="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endParaRPr lang="en-US" sz="1800" b="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This resembles</a:t>
                </a:r>
              </a:p>
              <a:p>
                <a:pPr marL="114300"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Δ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𝑡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 ≈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𝑑𝑥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𝑑𝑡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𝑓𝑜𝑟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=1</m:t>
                      </m:r>
                    </m:oMath>
                  </m:oMathPara>
                </a14:m>
                <a:endParaRPr lang="en-US" sz="1800" b="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14300">
                  <a:buSzPts val="1800"/>
                </a:pPr>
                <a:endParaRPr lang="en-US" sz="18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114300"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endParaRPr lang="en-US" sz="18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DFF0F1-6323-4C87-9C93-90B281B15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038" y="1989970"/>
                <a:ext cx="6136574" cy="2280240"/>
              </a:xfrm>
              <a:prstGeom prst="rect">
                <a:avLst/>
              </a:prstGeom>
              <a:blipFill>
                <a:blip r:embed="rId5"/>
                <a:stretch>
                  <a:fillRect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CCC56782-C1B4-4585-A6BA-8C9D7B2D27A7}"/>
              </a:ext>
            </a:extLst>
          </p:cNvPr>
          <p:cNvSpPr/>
          <p:nvPr/>
        </p:nvSpPr>
        <p:spPr>
          <a:xfrm>
            <a:off x="4928260" y="2571008"/>
            <a:ext cx="581891" cy="8075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FCCF04-222B-4013-B793-3BD5236763B7}"/>
              </a:ext>
            </a:extLst>
          </p:cNvPr>
          <p:cNvSpPr txBox="1"/>
          <p:nvPr/>
        </p:nvSpPr>
        <p:spPr>
          <a:xfrm>
            <a:off x="1224859" y="6002462"/>
            <a:ext cx="9020794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30000" dirty="0">
                <a:solidFill>
                  <a:srgbClr val="222222"/>
                </a:solidFill>
                <a:highlight>
                  <a:srgbClr val="FFFFFF"/>
                </a:highlight>
              </a:rPr>
              <a:t>[1] </a:t>
            </a:r>
            <a:r>
              <a:rPr lang="en-US" sz="1400" baseline="30000" dirty="0" err="1">
                <a:solidFill>
                  <a:srgbClr val="222222"/>
                </a:solidFill>
                <a:highlight>
                  <a:srgbClr val="FFFFFF"/>
                </a:highlight>
              </a:rPr>
              <a:t>Kaiming</a:t>
            </a:r>
            <a:r>
              <a:rPr lang="en-US" sz="1400" baseline="30000" dirty="0">
                <a:solidFill>
                  <a:srgbClr val="222222"/>
                </a:solidFill>
                <a:highlight>
                  <a:srgbClr val="FFFFFF"/>
                </a:highlight>
              </a:rPr>
              <a:t>, et al. Deep residual learning for image recognition. In: Proceedings of the IEEE conference on computer vision and pattern recognition. 2016. p. 770-778.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30000" dirty="0">
                <a:solidFill>
                  <a:srgbClr val="222222"/>
                </a:solidFill>
                <a:highlight>
                  <a:srgbClr val="FFFFFF"/>
                </a:highlight>
              </a:rPr>
              <a:t>[2] CHEN, Ricky TQ, et al. Neural ordinary differential equations. </a:t>
            </a:r>
            <a:r>
              <a:rPr lang="en-US" sz="1400" baseline="30000" dirty="0" err="1">
                <a:solidFill>
                  <a:srgbClr val="222222"/>
                </a:solidFill>
                <a:highlight>
                  <a:srgbClr val="FFFFFF"/>
                </a:highlight>
              </a:rPr>
              <a:t>NeurIPS</a:t>
            </a:r>
            <a:r>
              <a:rPr lang="en-US" sz="1400" baseline="30000" dirty="0">
                <a:solidFill>
                  <a:srgbClr val="222222"/>
                </a:solidFill>
                <a:highlight>
                  <a:srgbClr val="FFFFFF"/>
                </a:highlight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57002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Neural </a:t>
            </a: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Ordinary Differential Equation</a:t>
            </a:r>
            <a:r>
              <a:rPr lang="en-US" sz="2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7CB540-4B36-4406-BDD3-369F146745F6}"/>
                  </a:ext>
                </a:extLst>
              </p:cNvPr>
              <p:cNvSpPr txBox="1"/>
              <p:nvPr/>
            </p:nvSpPr>
            <p:spPr>
              <a:xfrm>
                <a:off x="741502" y="1120651"/>
                <a:ext cx="8901607" cy="992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000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latin typeface="Calibri"/>
                    <a:ea typeface="Calibri"/>
                    <a:cs typeface="Calibri"/>
                    <a:sym typeface="Calibri"/>
                  </a:rPr>
                  <a:t>Networks tied to numerical solver with inference model:</a:t>
                </a:r>
              </a:p>
              <a:p>
                <a:pPr marL="114300" lvl="2"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𝑇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+</m:t>
                      </m:r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8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7CB540-4B36-4406-BDD3-369F14674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02" y="1120651"/>
                <a:ext cx="8901607" cy="992259"/>
              </a:xfrm>
              <a:prstGeom prst="rect">
                <a:avLst/>
              </a:prstGeom>
              <a:blipFill>
                <a:blip r:embed="rId3"/>
                <a:stretch>
                  <a:fillRect t="-3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242FC385-D990-474D-BFB0-33A448349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229" y="2464241"/>
            <a:ext cx="3960544" cy="289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ural Ordinary Differential Equations: Major Breakthrough in Neural  Network Research | by Khushboo Shrivastava | Medium">
            <a:extLst>
              <a:ext uri="{FF2B5EF4-FFF2-40B4-BE49-F238E27FC236}">
                <a16:creationId xmlns:a16="http://schemas.microsoft.com/office/drawing/2014/main" id="{AB39F78E-304F-4BCC-8B79-B9FB6945D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15" y="2037949"/>
            <a:ext cx="40100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6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Physics </a:t>
            </a: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8968320" y="6534360"/>
            <a:ext cx="2742840" cy="3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73450" y="1228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/>
          <p:nvPr/>
        </p:nvSpPr>
        <p:spPr>
          <a:xfrm>
            <a:off x="913350" y="1008925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Classical approaches can be extremely slow or even fail to represent complex behaviors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to choose the right step sizes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adaptive solvers are used, it may take too long to solve and simulate a physics process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discretizations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inherently “wrong”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physics are mostly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continuous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!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913350" y="5054138"/>
            <a:ext cx="103653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 descr="Runge–Kutta methods - Wikipedia">
            <a:extLst>
              <a:ext uri="{FF2B5EF4-FFF2-40B4-BE49-F238E27FC236}">
                <a16:creationId xmlns:a16="http://schemas.microsoft.com/office/drawing/2014/main" id="{655A1E63-A0B1-4739-BF7C-28358528E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50" y="2809709"/>
            <a:ext cx="2346508" cy="234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omputer Aided Design Pt 4: FEA | MISUMI Blog">
            <a:extLst>
              <a:ext uri="{FF2B5EF4-FFF2-40B4-BE49-F238E27FC236}">
                <a16:creationId xmlns:a16="http://schemas.microsoft.com/office/drawing/2014/main" id="{C293446C-986F-45CD-B9CA-83464262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31" y="3058261"/>
            <a:ext cx="3257864" cy="18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eshfree methods on manifolds for hydrodynamic flows on curved surfaces: A  Generalized Moving Least-Squares (GMLS) approach - ScienceDirect">
            <a:extLst>
              <a:ext uri="{FF2B5EF4-FFF2-40B4-BE49-F238E27FC236}">
                <a16:creationId xmlns:a16="http://schemas.microsoft.com/office/drawing/2014/main" id="{6A7AEB11-A58D-45DD-8C2C-3A1A8DE33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469" y="2984497"/>
            <a:ext cx="3377169" cy="199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54;p28">
            <a:extLst>
              <a:ext uri="{FF2B5EF4-FFF2-40B4-BE49-F238E27FC236}">
                <a16:creationId xmlns:a16="http://schemas.microsoft.com/office/drawing/2014/main" id="{7653A26C-20AF-4B2B-9167-EC4C5C24EB83}"/>
              </a:ext>
            </a:extLst>
          </p:cNvPr>
          <p:cNvSpPr txBox="1"/>
          <p:nvPr/>
        </p:nvSpPr>
        <p:spPr>
          <a:xfrm>
            <a:off x="403636" y="5152272"/>
            <a:ext cx="350124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Runge-</a:t>
            </a:r>
            <a:r>
              <a:rPr lang="en-US" sz="1700" i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Kutta</a:t>
            </a:r>
            <a:r>
              <a:rPr lang="en-US" sz="1700" i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method for ODEs</a:t>
            </a:r>
            <a:endParaRPr sz="1300" i="1" dirty="0">
              <a:solidFill>
                <a:schemeClr val="dk1"/>
              </a:solidFill>
            </a:endParaRPr>
          </a:p>
        </p:txBody>
      </p:sp>
      <p:sp>
        <p:nvSpPr>
          <p:cNvPr id="18" name="Google Shape;154;p28">
            <a:extLst>
              <a:ext uri="{FF2B5EF4-FFF2-40B4-BE49-F238E27FC236}">
                <a16:creationId xmlns:a16="http://schemas.microsoft.com/office/drawing/2014/main" id="{8B0C4860-7679-4191-AD43-03E2F6BCF5FF}"/>
              </a:ext>
            </a:extLst>
          </p:cNvPr>
          <p:cNvSpPr txBox="1"/>
          <p:nvPr/>
        </p:nvSpPr>
        <p:spPr>
          <a:xfrm>
            <a:off x="3726231" y="5152272"/>
            <a:ext cx="350124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Finite Element Method (FEM) </a:t>
            </a:r>
            <a:endParaRPr sz="1300" i="1" dirty="0">
              <a:solidFill>
                <a:schemeClr val="dk1"/>
              </a:solidFill>
            </a:endParaRPr>
          </a:p>
        </p:txBody>
      </p:sp>
      <p:sp>
        <p:nvSpPr>
          <p:cNvPr id="19" name="Google Shape;154;p28">
            <a:extLst>
              <a:ext uri="{FF2B5EF4-FFF2-40B4-BE49-F238E27FC236}">
                <a16:creationId xmlns:a16="http://schemas.microsoft.com/office/drawing/2014/main" id="{401D7FE0-AE55-4906-9200-FC6D3E87A883}"/>
              </a:ext>
            </a:extLst>
          </p:cNvPr>
          <p:cNvSpPr txBox="1"/>
          <p:nvPr/>
        </p:nvSpPr>
        <p:spPr>
          <a:xfrm>
            <a:off x="7502440" y="5152272"/>
            <a:ext cx="350124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Mesh-free methods (e.g. particle)</a:t>
            </a:r>
            <a:endParaRPr sz="1300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C1D5F-6B07-481B-B55F-A7A82717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8190" y="6534364"/>
            <a:ext cx="2743200" cy="3236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B707C4-898D-4214-A7A4-574A72004E03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8D77A-692A-473A-A35F-146695955477}"/>
              </a:ext>
            </a:extLst>
          </p:cNvPr>
          <p:cNvSpPr txBox="1"/>
          <p:nvPr/>
        </p:nvSpPr>
        <p:spPr>
          <a:xfrm>
            <a:off x="949202" y="1305342"/>
            <a:ext cx="495715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Engineered simulators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Substantial effort to build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Substantial resources to run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as accurate as the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always suitable for solving inverse problems 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D06DA-B6AC-4E11-9349-C2BE002B602D}"/>
              </a:ext>
            </a:extLst>
          </p:cNvPr>
          <p:cNvSpPr txBox="1"/>
          <p:nvPr/>
        </p:nvSpPr>
        <p:spPr>
          <a:xfrm>
            <a:off x="6216650" y="1305342"/>
            <a:ext cx="516401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Learned simulators</a:t>
            </a:r>
            <a:r>
              <a:rPr lang="en-US" sz="2400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Reusable general architectures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directly optimized for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as accurate as the available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Gradient-based search for control, inference, </a:t>
            </a:r>
            <a:r>
              <a:rPr lang="en-US" dirty="0" err="1"/>
              <a:t>etc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24278B-FC1E-4A57-BB50-2109B288767D}"/>
              </a:ext>
            </a:extLst>
          </p:cNvPr>
          <p:cNvCxnSpPr>
            <a:cxnSpLocks/>
          </p:cNvCxnSpPr>
          <p:nvPr/>
        </p:nvCxnSpPr>
        <p:spPr>
          <a:xfrm>
            <a:off x="5986036" y="950026"/>
            <a:ext cx="0" cy="2189464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46;p28">
            <a:extLst>
              <a:ext uri="{FF2B5EF4-FFF2-40B4-BE49-F238E27FC236}">
                <a16:creationId xmlns:a16="http://schemas.microsoft.com/office/drawing/2014/main" id="{27800A27-F530-42DC-8E51-DBCE9C0FFC07}"/>
              </a:ext>
            </a:extLst>
          </p:cNvPr>
          <p:cNvSpPr txBox="1"/>
          <p:nvPr/>
        </p:nvSpPr>
        <p:spPr>
          <a:xfrm>
            <a:off x="0" y="93600"/>
            <a:ext cx="10515240" cy="67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Simulations</a:t>
            </a:r>
            <a:endParaRPr sz="2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 descr="A Paper on Learning to Simulate Complex Physics">
            <a:extLst>
              <a:ext uri="{FF2B5EF4-FFF2-40B4-BE49-F238E27FC236}">
                <a16:creationId xmlns:a16="http://schemas.microsoft.com/office/drawing/2014/main" id="{A7FAF5DD-9C57-4820-854E-D7EB44B56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387" y="3429000"/>
            <a:ext cx="4633298" cy="24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77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2082</Words>
  <Application>Microsoft Office PowerPoint</Application>
  <PresentationFormat>Widescreen</PresentationFormat>
  <Paragraphs>180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Federico Berto</dc:creator>
  <cp:lastModifiedBy>Federico Berto</cp:lastModifiedBy>
  <cp:revision>20</cp:revision>
  <dcterms:modified xsi:type="dcterms:W3CDTF">2021-12-22T10:37:03Z</dcterms:modified>
</cp:coreProperties>
</file>